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86" r:id="rId3"/>
    <p:sldId id="295" r:id="rId4"/>
    <p:sldId id="309" r:id="rId5"/>
    <p:sldId id="310" r:id="rId6"/>
    <p:sldId id="302" r:id="rId7"/>
    <p:sldId id="312" r:id="rId8"/>
    <p:sldId id="278" r:id="rId9"/>
    <p:sldId id="273" r:id="rId10"/>
    <p:sldId id="274" r:id="rId11"/>
    <p:sldId id="275" r:id="rId12"/>
    <p:sldId id="27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0" d="100"/>
          <a:sy n="400" d="100"/>
        </p:scale>
        <p:origin x="8910" y="106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4"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A3B1A-EA24-4C0A-8FCC-8626C11658FD}" type="datetimeFigureOut">
              <a:rPr lang="en-CA" smtClean="0"/>
              <a:t>2020-09-16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5C30D-2271-472A-ACC0-9C000EA39797}" type="slidenum">
              <a:rPr lang="en-CA" smtClean="0"/>
              <a:t>‹#›</a:t>
            </a:fld>
            <a:endParaRPr lang="en-CA"/>
          </a:p>
        </p:txBody>
      </p:sp>
    </p:spTree>
    <p:extLst>
      <p:ext uri="{BB962C8B-B14F-4D97-AF65-F5344CB8AC3E}">
        <p14:creationId xmlns:p14="http://schemas.microsoft.com/office/powerpoint/2010/main" val="43998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Geometric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Geometric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Bookman Old Style" panose="02050604050505020204" pitchFamily="18" charset="0"/>
              </a:defRPr>
            </a:lvl1pPr>
          </a:lstStyle>
          <a:p>
            <a:r>
              <a:rPr lang="en-CA" smtClean="0"/>
              <a:t>Geometric series</a:t>
            </a:r>
            <a:endParaRPr lang="en-CA" i="1" dirty="0"/>
          </a:p>
        </p:txBody>
      </p:sp>
      <p:sp>
        <p:nvSpPr>
          <p:cNvPr id="6" name="Slide Number Placeholder 5"/>
          <p:cNvSpPr>
            <a:spLocks noGrp="1"/>
          </p:cNvSpPr>
          <p:nvPr>
            <p:ph type="sldNum" sz="quarter" idx="12"/>
          </p:nvPr>
        </p:nvSpPr>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Geometric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Geometric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Geometric series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Geometric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Geometric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Geometric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Geometric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Geometric series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wmf"/><Relationship Id="rId3" Type="http://schemas.microsoft.com/office/2007/relationships/media" Target="../media/media4.wav"/><Relationship Id="rId7" Type="http://schemas.openxmlformats.org/officeDocument/2006/relationships/image" Target="../media/image11.wmf"/><Relationship Id="rId12" Type="http://schemas.openxmlformats.org/officeDocument/2006/relationships/oleObject" Target="../embeddings/oleObject6.bin"/><Relationship Id="rId2" Type="http://schemas.openxmlformats.org/officeDocument/2006/relationships/tags" Target="../tags/tag2.xml"/><Relationship Id="rId16"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5" Type="http://schemas.openxmlformats.org/officeDocument/2006/relationships/image" Target="../media/image15.wmf"/><Relationship Id="rId10" Type="http://schemas.openxmlformats.org/officeDocument/2006/relationships/oleObject" Target="../embeddings/oleObject5.bin"/><Relationship Id="rId4" Type="http://schemas.openxmlformats.org/officeDocument/2006/relationships/audio" Target="../media/media4.wav"/><Relationship Id="rId9" Type="http://schemas.openxmlformats.org/officeDocument/2006/relationships/image" Target="../media/image12.wmf"/><Relationship Id="rId1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8" Type="http://schemas.openxmlformats.org/officeDocument/2006/relationships/image" Target="../media/image16.wmf"/><Relationship Id="rId3" Type="http://schemas.microsoft.com/office/2007/relationships/media" Target="../media/media5.wav"/><Relationship Id="rId7" Type="http://schemas.openxmlformats.org/officeDocument/2006/relationships/oleObject" Target="../embeddings/oleObject8.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5.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6.wav"/><Relationship Id="rId7" Type="http://schemas.openxmlformats.org/officeDocument/2006/relationships/image" Target="../media/image18.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wav"/><Relationship Id="rId9" Type="http://schemas.openxmlformats.org/officeDocument/2006/relationships/image" Target="../media/image19.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3.wmf"/><Relationship Id="rId3" Type="http://schemas.microsoft.com/office/2007/relationships/media" Target="../media/media7.wav"/><Relationship Id="rId7" Type="http://schemas.openxmlformats.org/officeDocument/2006/relationships/image" Target="../media/image20.wmf"/><Relationship Id="rId12" Type="http://schemas.openxmlformats.org/officeDocument/2006/relationships/oleObject" Target="../embeddings/oleObject14.bin"/><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13.bin"/><Relationship Id="rId4" Type="http://schemas.openxmlformats.org/officeDocument/2006/relationships/audio" Target="../media/media7.wav"/><Relationship Id="rId9" Type="http://schemas.openxmlformats.org/officeDocument/2006/relationships/image" Target="../media/image21.wmf"/><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1.6.14 Geometric series</a:t>
            </a:r>
            <a:endParaRPr lang="en-CA" dirty="0">
              <a:latin typeface="Times New Roman" panose="02020603050405020304" pitchFamily="18" charset="0"/>
            </a:endParaRPr>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3506"/>
    </mc:Choice>
    <mc:Fallback>
      <p:transition spd="slow" advTm="1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Geometric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802"/>
    </mc:Choice>
    <mc:Fallback>
      <p:transition spd="slow" advTm="1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  Mathematical equations are prepared in </a:t>
            </a:r>
            <a:r>
              <a:rPr lang="en-CA" sz="1800" dirty="0" err="1" smtClean="0"/>
              <a:t>MathType</a:t>
            </a:r>
            <a:r>
              <a:rPr lang="en-CA" sz="1800" dirty="0" smtClean="0"/>
              <a:t> by Design Science, Inc.</a:t>
            </a:r>
          </a:p>
          <a:p>
            <a:pPr marL="0" indent="0">
              <a:buNone/>
            </a:pPr>
            <a:r>
              <a:rPr lang="en-CA" sz="1800" dirty="0" smtClean="0"/>
              <a:t>Examples may be formulated and checked using Maple by </a:t>
            </a:r>
            <a:r>
              <a:rPr lang="en-CA" sz="1800" dirty="0" err="1" smtClean="0"/>
              <a:t>Maplesoft</a:t>
            </a:r>
            <a:r>
              <a:rPr lang="en-CA" sz="1800" dirty="0" smtClean="0"/>
              <a:t>, Inc.</a:t>
            </a:r>
          </a:p>
          <a:p>
            <a:pPr marL="0" indent="0">
              <a:buNone/>
            </a:pPr>
            <a:endParaRPr lang="en-CA" sz="9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Geometric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333"/>
    </mc:Choice>
    <mc:Fallback>
      <p:transition spd="slow" advTm="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smtClean="0"/>
              <a:t>ne</a:t>
            </a:r>
            <a:r>
              <a:rPr lang="en-CA" dirty="0"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Geometric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195"/>
    </mc:Choice>
    <mc:Fallback>
      <p:transition spd="slow" advTm="3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r>
              <a:rPr lang="en-US" dirty="0" smtClean="0"/>
              <a:t>In this topic, we will</a:t>
            </a:r>
          </a:p>
          <a:p>
            <a:pPr lvl="1"/>
            <a:r>
              <a:rPr lang="en-US" dirty="0" smtClean="0"/>
              <a:t>Examine geometric series for complex ratios</a:t>
            </a:r>
            <a:endParaRPr lang="en-US" dirty="0" smtClean="0"/>
          </a:p>
          <a:p>
            <a:pPr lvl="1"/>
            <a:r>
              <a:rPr lang="en-US" dirty="0" smtClean="0"/>
              <a:t>Look at some </a:t>
            </a:r>
            <a:r>
              <a:rPr lang="en-US" dirty="0" smtClean="0"/>
              <a:t>examples</a:t>
            </a:r>
            <a:endParaRPr lang="en-US" dirty="0" smtClean="0"/>
          </a:p>
        </p:txBody>
      </p:sp>
      <p:sp>
        <p:nvSpPr>
          <p:cNvPr id="11" name="Footer Placeholder 10"/>
          <p:cNvSpPr>
            <a:spLocks noGrp="1"/>
          </p:cNvSpPr>
          <p:nvPr>
            <p:ph type="ftr" sz="quarter" idx="11"/>
          </p:nvPr>
        </p:nvSpPr>
        <p:spPr/>
        <p:txBody>
          <a:bodyPr/>
          <a:lstStyle/>
          <a:p>
            <a:r>
              <a:rPr lang="en-CA" smtClean="0"/>
              <a:t>Geometric series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2</a:t>
            </a:fld>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6607684"/>
      </p:ext>
    </p:extLst>
  </p:cSld>
  <p:clrMapOvr>
    <a:masterClrMapping/>
  </p:clrMapOvr>
  <mc:AlternateContent xmlns:mc="http://schemas.openxmlformats.org/markup-compatibility/2006">
    <mc:Choice xmlns:p14="http://schemas.microsoft.com/office/powerpoint/2010/main" Requires="p14">
      <p:transition spd="slow" p14:dur="2000" advTm="8177"/>
    </mc:Choice>
    <mc:Fallback>
      <p:transition spd="slow" advTm="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series</a:t>
            </a:r>
            <a:endParaRPr lang="en-CA" dirty="0"/>
          </a:p>
        </p:txBody>
      </p:sp>
      <p:sp>
        <p:nvSpPr>
          <p:cNvPr id="3" name="Content Placeholder 2"/>
          <p:cNvSpPr>
            <a:spLocks noGrp="1"/>
          </p:cNvSpPr>
          <p:nvPr>
            <p:ph idx="1"/>
          </p:nvPr>
        </p:nvSpPr>
        <p:spPr/>
        <p:txBody>
          <a:bodyPr/>
          <a:lstStyle/>
          <a:p>
            <a:r>
              <a:rPr lang="en-US" dirty="0" smtClean="0"/>
              <a:t>Recall that for a geometric series, we had</a:t>
            </a:r>
          </a:p>
          <a:p>
            <a:endParaRPr lang="en-US" dirty="0"/>
          </a:p>
          <a:p>
            <a:endParaRPr lang="en-US" dirty="0" smtClean="0"/>
          </a:p>
          <a:p>
            <a:endParaRPr lang="en-US" dirty="0"/>
          </a:p>
          <a:p>
            <a:r>
              <a:rPr lang="en-US" dirty="0" smtClean="0"/>
              <a:t>If </a:t>
            </a:r>
            <a:r>
              <a:rPr lang="en-US" dirty="0" smtClean="0">
                <a:latin typeface="Times New Roman" panose="02020603050405020304" pitchFamily="18" charset="0"/>
              </a:rPr>
              <a:t>|</a:t>
            </a:r>
            <a:r>
              <a:rPr lang="en-US" i="1" dirty="0" smtClean="0">
                <a:latin typeface="Times New Roman" panose="02020603050405020304" pitchFamily="18" charset="0"/>
              </a:rPr>
              <a:t>r</a:t>
            </a:r>
            <a:r>
              <a:rPr lang="en-US" dirty="0" smtClean="0">
                <a:latin typeface="Times New Roman" panose="02020603050405020304" pitchFamily="18" charset="0"/>
              </a:rPr>
              <a:t>| &lt; 1</a:t>
            </a:r>
            <a:r>
              <a:rPr lang="en-US" dirty="0" smtClean="0"/>
              <a:t>, then </a:t>
            </a:r>
            <a:endParaRPr lang="en-US" dirty="0"/>
          </a:p>
          <a:p>
            <a:pPr lvl="1"/>
            <a:endParaRPr lang="en-US" dirty="0">
              <a:solidFill>
                <a:prstClr val="white"/>
              </a:solidFill>
            </a:endParaRPr>
          </a:p>
          <a:p>
            <a:pPr lvl="1"/>
            <a:endParaRPr lang="en-US" dirty="0" smtClean="0">
              <a:solidFill>
                <a:prstClr val="white"/>
              </a:solidFill>
            </a:endParaRPr>
          </a:p>
        </p:txBody>
      </p:sp>
      <p:sp>
        <p:nvSpPr>
          <p:cNvPr id="11" name="Footer Placeholder 10"/>
          <p:cNvSpPr>
            <a:spLocks noGrp="1"/>
          </p:cNvSpPr>
          <p:nvPr>
            <p:ph type="ftr" sz="quarter" idx="11"/>
          </p:nvPr>
        </p:nvSpPr>
        <p:spPr/>
        <p:txBody>
          <a:bodyPr/>
          <a:lstStyle/>
          <a:p>
            <a:r>
              <a:rPr lang="en-CA" smtClean="0"/>
              <a:t>Geometric series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4194007256"/>
              </p:ext>
            </p:extLst>
          </p:nvPr>
        </p:nvGraphicFramePr>
        <p:xfrm>
          <a:off x="3693968" y="2162897"/>
          <a:ext cx="1878013" cy="868362"/>
        </p:xfrm>
        <a:graphic>
          <a:graphicData uri="http://schemas.openxmlformats.org/presentationml/2006/ole">
            <mc:AlternateContent xmlns:mc="http://schemas.openxmlformats.org/markup-compatibility/2006">
              <mc:Choice xmlns:v="urn:schemas-microsoft-com:vml" Requires="v">
                <p:oleObj spid="_x0000_s46113" name="Equation" r:id="rId6" imgW="876240" imgH="406080" progId="Equation.DSMT4">
                  <p:embed/>
                </p:oleObj>
              </mc:Choice>
              <mc:Fallback>
                <p:oleObj name="Equation" r:id="rId6" imgW="876240" imgH="406080" progId="Equation.DSMT4">
                  <p:embed/>
                  <p:pic>
                    <p:nvPicPr>
                      <p:cNvPr id="0" name="Object 3"/>
                      <p:cNvPicPr>
                        <a:picLocks noChangeAspect="1" noChangeArrowheads="1"/>
                      </p:cNvPicPr>
                      <p:nvPr/>
                    </p:nvPicPr>
                    <p:blipFill>
                      <a:blip r:embed="rId7"/>
                      <a:srcRect/>
                      <a:stretch>
                        <a:fillRect/>
                      </a:stretch>
                    </p:blipFill>
                    <p:spPr bwMode="auto">
                      <a:xfrm>
                        <a:off x="3693968" y="2162897"/>
                        <a:ext cx="18780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53947009"/>
              </p:ext>
            </p:extLst>
          </p:nvPr>
        </p:nvGraphicFramePr>
        <p:xfrm>
          <a:off x="3933247" y="3803217"/>
          <a:ext cx="1577975" cy="841375"/>
        </p:xfrm>
        <a:graphic>
          <a:graphicData uri="http://schemas.openxmlformats.org/presentationml/2006/ole">
            <mc:AlternateContent xmlns:mc="http://schemas.openxmlformats.org/markup-compatibility/2006">
              <mc:Choice xmlns:v="urn:schemas-microsoft-com:vml" Requires="v">
                <p:oleObj spid="_x0000_s46114" name="Equation" r:id="rId8" imgW="736560" imgH="393480" progId="Equation.DSMT4">
                  <p:embed/>
                </p:oleObj>
              </mc:Choice>
              <mc:Fallback>
                <p:oleObj name="Equation" r:id="rId8" imgW="736560" imgH="393480" progId="Equation.DSMT4">
                  <p:embed/>
                  <p:pic>
                    <p:nvPicPr>
                      <p:cNvPr id="0" name=""/>
                      <p:cNvPicPr>
                        <a:picLocks noChangeAspect="1" noChangeArrowheads="1"/>
                      </p:cNvPicPr>
                      <p:nvPr/>
                    </p:nvPicPr>
                    <p:blipFill>
                      <a:blip r:embed="rId9"/>
                      <a:srcRect/>
                      <a:stretch>
                        <a:fillRect/>
                      </a:stretch>
                    </p:blipFill>
                    <p:spPr bwMode="auto">
                      <a:xfrm>
                        <a:off x="3933247" y="3803217"/>
                        <a:ext cx="15779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80668242"/>
      </p:ext>
    </p:extLst>
  </p:cSld>
  <p:clrMapOvr>
    <a:masterClrMapping/>
  </p:clrMapOvr>
  <mc:AlternateContent xmlns:mc="http://schemas.openxmlformats.org/markup-compatibility/2006">
    <mc:Choice xmlns:p14="http://schemas.microsoft.com/office/powerpoint/2010/main" Requires="p14">
      <p:transition spd="slow" p14:dur="2000" advTm="34103"/>
    </mc:Choice>
    <mc:Fallback>
      <p:transition spd="slow" advTm="34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ratios</a:t>
            </a:r>
            <a:endParaRPr lang="en-CA" dirty="0"/>
          </a:p>
        </p:txBody>
      </p:sp>
      <p:sp>
        <p:nvSpPr>
          <p:cNvPr id="3" name="Content Placeholder 2"/>
          <p:cNvSpPr>
            <a:spLocks noGrp="1"/>
          </p:cNvSpPr>
          <p:nvPr>
            <p:ph idx="1"/>
          </p:nvPr>
        </p:nvSpPr>
        <p:spPr>
          <a:xfrm>
            <a:off x="457200" y="1600200"/>
            <a:ext cx="8447314" cy="4525963"/>
          </a:xfrm>
        </p:spPr>
        <p:txBody>
          <a:bodyPr/>
          <a:lstStyle/>
          <a:p>
            <a:r>
              <a:rPr lang="en-US" dirty="0" smtClean="0"/>
              <a:t>If you go back to the proof, nothing but field properties were used</a:t>
            </a:r>
          </a:p>
          <a:p>
            <a:pPr lvl="1"/>
            <a:r>
              <a:rPr lang="en-US" dirty="0" smtClean="0"/>
              <a:t>Therefore, these formulas should be true for complex ratios</a:t>
            </a:r>
            <a:endParaRPr lang="en-US" dirty="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Geometric series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4</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2086623942"/>
              </p:ext>
            </p:extLst>
          </p:nvPr>
        </p:nvGraphicFramePr>
        <p:xfrm>
          <a:off x="2864716" y="2664735"/>
          <a:ext cx="2967182" cy="815397"/>
        </p:xfrm>
        <a:graphic>
          <a:graphicData uri="http://schemas.openxmlformats.org/presentationml/2006/ole">
            <mc:AlternateContent xmlns:mc="http://schemas.openxmlformats.org/markup-compatibility/2006">
              <mc:Choice xmlns:v="urn:schemas-microsoft-com:vml" Requires="v">
                <p:oleObj spid="_x0000_s48203" name="Equation" r:id="rId6" imgW="1523880" imgH="419040" progId="Equation.DSMT4">
                  <p:embed/>
                </p:oleObj>
              </mc:Choice>
              <mc:Fallback>
                <p:oleObj name="Equation" r:id="rId6" imgW="1523880" imgH="419040" progId="Equation.DSMT4">
                  <p:embed/>
                  <p:pic>
                    <p:nvPicPr>
                      <p:cNvPr id="0" name="Object 9"/>
                      <p:cNvPicPr>
                        <a:picLocks noChangeAspect="1" noChangeArrowheads="1"/>
                      </p:cNvPicPr>
                      <p:nvPr/>
                    </p:nvPicPr>
                    <p:blipFill>
                      <a:blip r:embed="rId7"/>
                      <a:srcRect/>
                      <a:stretch>
                        <a:fillRect/>
                      </a:stretch>
                    </p:blipFill>
                    <p:spPr bwMode="auto">
                      <a:xfrm>
                        <a:off x="2864716" y="2664735"/>
                        <a:ext cx="2967182" cy="81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920896697"/>
              </p:ext>
            </p:extLst>
          </p:nvPr>
        </p:nvGraphicFramePr>
        <p:xfrm>
          <a:off x="4263158" y="3513407"/>
          <a:ext cx="1014413" cy="792163"/>
        </p:xfrm>
        <a:graphic>
          <a:graphicData uri="http://schemas.openxmlformats.org/presentationml/2006/ole">
            <mc:AlternateContent xmlns:mc="http://schemas.openxmlformats.org/markup-compatibility/2006">
              <mc:Choice xmlns:v="urn:schemas-microsoft-com:vml" Requires="v">
                <p:oleObj spid="_x0000_s48204" name="Equation" r:id="rId8" imgW="520560" imgH="406080" progId="Equation.DSMT4">
                  <p:embed/>
                </p:oleObj>
              </mc:Choice>
              <mc:Fallback>
                <p:oleObj name="Equation" r:id="rId8" imgW="520560" imgH="406080" progId="Equation.DSMT4">
                  <p:embed/>
                  <p:pic>
                    <p:nvPicPr>
                      <p:cNvPr id="0" name=""/>
                      <p:cNvPicPr>
                        <a:picLocks noChangeAspect="1" noChangeArrowheads="1"/>
                      </p:cNvPicPr>
                      <p:nvPr/>
                    </p:nvPicPr>
                    <p:blipFill>
                      <a:blip r:embed="rId9"/>
                      <a:srcRect/>
                      <a:stretch>
                        <a:fillRect/>
                      </a:stretch>
                    </p:blipFill>
                    <p:spPr bwMode="auto">
                      <a:xfrm>
                        <a:off x="4263158" y="3513407"/>
                        <a:ext cx="10144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344122583"/>
              </p:ext>
            </p:extLst>
          </p:nvPr>
        </p:nvGraphicFramePr>
        <p:xfrm>
          <a:off x="4252480" y="4393741"/>
          <a:ext cx="1879600" cy="792163"/>
        </p:xfrm>
        <a:graphic>
          <a:graphicData uri="http://schemas.openxmlformats.org/presentationml/2006/ole">
            <mc:AlternateContent xmlns:mc="http://schemas.openxmlformats.org/markup-compatibility/2006">
              <mc:Choice xmlns:v="urn:schemas-microsoft-com:vml" Requires="v">
                <p:oleObj spid="_x0000_s48205" name="Equation" r:id="rId10" imgW="965160" imgH="406080" progId="Equation.DSMT4">
                  <p:embed/>
                </p:oleObj>
              </mc:Choice>
              <mc:Fallback>
                <p:oleObj name="Equation" r:id="rId10" imgW="965160" imgH="406080" progId="Equation.DSMT4">
                  <p:embed/>
                  <p:pic>
                    <p:nvPicPr>
                      <p:cNvPr id="0" name=""/>
                      <p:cNvPicPr>
                        <a:picLocks noChangeAspect="1" noChangeArrowheads="1"/>
                      </p:cNvPicPr>
                      <p:nvPr/>
                    </p:nvPicPr>
                    <p:blipFill>
                      <a:blip r:embed="rId11"/>
                      <a:srcRect/>
                      <a:stretch>
                        <a:fillRect/>
                      </a:stretch>
                    </p:blipFill>
                    <p:spPr bwMode="auto">
                      <a:xfrm>
                        <a:off x="4252480" y="4393741"/>
                        <a:ext cx="187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184442021"/>
              </p:ext>
            </p:extLst>
          </p:nvPr>
        </p:nvGraphicFramePr>
        <p:xfrm>
          <a:off x="4265613" y="5314636"/>
          <a:ext cx="1038225" cy="792162"/>
        </p:xfrm>
        <a:graphic>
          <a:graphicData uri="http://schemas.openxmlformats.org/presentationml/2006/ole">
            <mc:AlternateContent xmlns:mc="http://schemas.openxmlformats.org/markup-compatibility/2006">
              <mc:Choice xmlns:v="urn:schemas-microsoft-com:vml" Requires="v">
                <p:oleObj spid="_x0000_s48206" name="Equation" r:id="rId12" imgW="533160" imgH="406080" progId="Equation.DSMT4">
                  <p:embed/>
                </p:oleObj>
              </mc:Choice>
              <mc:Fallback>
                <p:oleObj name="Equation" r:id="rId12" imgW="533160" imgH="406080" progId="Equation.DSMT4">
                  <p:embed/>
                  <p:pic>
                    <p:nvPicPr>
                      <p:cNvPr id="0" name=""/>
                      <p:cNvPicPr>
                        <a:picLocks noChangeAspect="1" noChangeArrowheads="1"/>
                      </p:cNvPicPr>
                      <p:nvPr/>
                    </p:nvPicPr>
                    <p:blipFill>
                      <a:blip r:embed="rId13"/>
                      <a:srcRect/>
                      <a:stretch>
                        <a:fillRect/>
                      </a:stretch>
                    </p:blipFill>
                    <p:spPr bwMode="auto">
                      <a:xfrm>
                        <a:off x="4265613" y="5314636"/>
                        <a:ext cx="10382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543256555"/>
              </p:ext>
            </p:extLst>
          </p:nvPr>
        </p:nvGraphicFramePr>
        <p:xfrm>
          <a:off x="5340061" y="5519711"/>
          <a:ext cx="790575" cy="371475"/>
        </p:xfrm>
        <a:graphic>
          <a:graphicData uri="http://schemas.openxmlformats.org/presentationml/2006/ole">
            <mc:AlternateContent xmlns:mc="http://schemas.openxmlformats.org/markup-compatibility/2006">
              <mc:Choice xmlns:v="urn:schemas-microsoft-com:vml" Requires="v">
                <p:oleObj spid="_x0000_s48207" name="Equation" r:id="rId14" imgW="406080" imgH="190440" progId="Equation.DSMT4">
                  <p:embed/>
                </p:oleObj>
              </mc:Choice>
              <mc:Fallback>
                <p:oleObj name="Equation" r:id="rId14" imgW="406080" imgH="190440" progId="Equation.DSMT4">
                  <p:embed/>
                  <p:pic>
                    <p:nvPicPr>
                      <p:cNvPr id="0" name=""/>
                      <p:cNvPicPr>
                        <a:picLocks noChangeAspect="1" noChangeArrowheads="1"/>
                      </p:cNvPicPr>
                      <p:nvPr/>
                    </p:nvPicPr>
                    <p:blipFill>
                      <a:blip r:embed="rId15"/>
                      <a:srcRect/>
                      <a:stretch>
                        <a:fillRect/>
                      </a:stretch>
                    </p:blipFill>
                    <p:spPr bwMode="auto">
                      <a:xfrm>
                        <a:off x="5340061" y="5519711"/>
                        <a:ext cx="790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83754312"/>
      </p:ext>
    </p:extLst>
  </p:cSld>
  <p:clrMapOvr>
    <a:masterClrMapping/>
  </p:clrMapOvr>
  <mc:AlternateContent xmlns:mc="http://schemas.openxmlformats.org/markup-compatibility/2006">
    <mc:Choice xmlns:p14="http://schemas.microsoft.com/office/powerpoint/2010/main" Requires="p14">
      <p:transition spd="slow" p14:dur="2000" advTm="75656"/>
    </mc:Choice>
    <mc:Fallback>
      <p:transition spd="slow" advTm="7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ratios</a:t>
            </a:r>
            <a:endParaRPr lang="en-CA" dirty="0"/>
          </a:p>
        </p:txBody>
      </p:sp>
      <p:sp>
        <p:nvSpPr>
          <p:cNvPr id="3" name="Content Placeholder 2"/>
          <p:cNvSpPr>
            <a:spLocks noGrp="1"/>
          </p:cNvSpPr>
          <p:nvPr>
            <p:ph idx="1"/>
          </p:nvPr>
        </p:nvSpPr>
        <p:spPr/>
        <p:txBody>
          <a:bodyPr/>
          <a:lstStyle/>
          <a:p>
            <a:r>
              <a:rPr lang="en-US" dirty="0" smtClean="0"/>
              <a:t>Yo</a:t>
            </a:r>
            <a:r>
              <a:rPr lang="en-US" dirty="0" smtClean="0"/>
              <a:t>u may wonder if this is correct:</a:t>
            </a:r>
          </a:p>
          <a:p>
            <a:endParaRPr lang="en-US" dirty="0"/>
          </a:p>
          <a:p>
            <a:endParaRPr lang="en-US" dirty="0" smtClean="0"/>
          </a:p>
          <a:p>
            <a:pPr lvl="1"/>
            <a:r>
              <a:rPr lang="en-US" dirty="0" smtClean="0"/>
              <a:t>You can calculate the partial sums and see this is reasonable</a:t>
            </a:r>
            <a:endParaRPr lang="en-US" dirty="0"/>
          </a:p>
        </p:txBody>
      </p:sp>
      <p:sp>
        <p:nvSpPr>
          <p:cNvPr id="11" name="Footer Placeholder 10"/>
          <p:cNvSpPr>
            <a:spLocks noGrp="1"/>
          </p:cNvSpPr>
          <p:nvPr>
            <p:ph type="ftr" sz="quarter" idx="11"/>
          </p:nvPr>
        </p:nvSpPr>
        <p:spPr/>
        <p:txBody>
          <a:bodyPr/>
          <a:lstStyle/>
          <a:p>
            <a:r>
              <a:rPr lang="en-CA" smtClean="0"/>
              <a:t>Geometric series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5</a:t>
            </a:fld>
            <a:endParaRPr lang="en-CA" dirty="0"/>
          </a:p>
        </p:txBody>
      </p:sp>
      <p:pic>
        <p:nvPicPr>
          <p:cNvPr id="8" name="Picture 8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86545" y="3518093"/>
            <a:ext cx="3048000" cy="288069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4805830" y="5457190"/>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5144817" y="5135721"/>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4474496" y="5132149"/>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4148264" y="5132149"/>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5144817" y="4795203"/>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3972053" y="5290502"/>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a:off x="4969795" y="4630896"/>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a:off x="3972053" y="5461952"/>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p:cNvSpPr/>
          <p:nvPr/>
        </p:nvSpPr>
        <p:spPr>
          <a:xfrm>
            <a:off x="4810251" y="4630896"/>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p:cNvSpPr/>
          <p:nvPr/>
        </p:nvSpPr>
        <p:spPr>
          <a:xfrm>
            <a:off x="4064921" y="5550059"/>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p:cNvSpPr/>
          <p:nvPr/>
        </p:nvSpPr>
        <p:spPr>
          <a:xfrm>
            <a:off x="4715001" y="4711859"/>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p:cNvSpPr/>
          <p:nvPr/>
        </p:nvSpPr>
        <p:spPr>
          <a:xfrm>
            <a:off x="4143501" y="5552440"/>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a:off x="4715001" y="4795203"/>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p:cNvSpPr/>
          <p:nvPr/>
        </p:nvSpPr>
        <p:spPr>
          <a:xfrm>
            <a:off x="4181613" y="5507217"/>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p:cNvSpPr/>
          <p:nvPr/>
        </p:nvSpPr>
        <p:spPr>
          <a:xfrm>
            <a:off x="4181629" y="5459613"/>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p:cNvSpPr/>
          <p:nvPr/>
        </p:nvSpPr>
        <p:spPr>
          <a:xfrm>
            <a:off x="4164978" y="5442962"/>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p:cNvSpPr/>
          <p:nvPr/>
        </p:nvSpPr>
        <p:spPr>
          <a:xfrm>
            <a:off x="4143565" y="5445359"/>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p:cNvSpPr/>
          <p:nvPr/>
        </p:nvSpPr>
        <p:spPr>
          <a:xfrm>
            <a:off x="4134057" y="5459661"/>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p:cNvSpPr/>
          <p:nvPr/>
        </p:nvSpPr>
        <p:spPr>
          <a:xfrm>
            <a:off x="4131692" y="5466820"/>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p:cNvSpPr/>
          <p:nvPr/>
        </p:nvSpPr>
        <p:spPr>
          <a:xfrm>
            <a:off x="4138851" y="5469217"/>
            <a:ext cx="60960" cy="60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p:cNvSpPr/>
          <p:nvPr/>
        </p:nvSpPr>
        <p:spPr>
          <a:xfrm>
            <a:off x="4765018" y="4838077"/>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Oval 32"/>
          <p:cNvSpPr/>
          <p:nvPr/>
        </p:nvSpPr>
        <p:spPr>
          <a:xfrm>
            <a:off x="4805511" y="4840474"/>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p:cNvSpPr/>
          <p:nvPr/>
        </p:nvSpPr>
        <p:spPr>
          <a:xfrm>
            <a:off x="4829337" y="4826204"/>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p:cNvSpPr/>
          <p:nvPr/>
        </p:nvSpPr>
        <p:spPr>
          <a:xfrm>
            <a:off x="4836496" y="4802410"/>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4819845" y="4783378"/>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p:cNvSpPr/>
          <p:nvPr/>
        </p:nvSpPr>
        <p:spPr>
          <a:xfrm>
            <a:off x="4796051" y="4795299"/>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p:cNvSpPr/>
          <p:nvPr/>
        </p:nvSpPr>
        <p:spPr>
          <a:xfrm>
            <a:off x="4803210" y="4809601"/>
            <a:ext cx="60960" cy="60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364771439"/>
              </p:ext>
            </p:extLst>
          </p:nvPr>
        </p:nvGraphicFramePr>
        <p:xfrm>
          <a:off x="3565298" y="1981427"/>
          <a:ext cx="2176462" cy="765175"/>
        </p:xfrm>
        <a:graphic>
          <a:graphicData uri="http://schemas.openxmlformats.org/presentationml/2006/ole">
            <mc:AlternateContent xmlns:mc="http://schemas.openxmlformats.org/markup-compatibility/2006">
              <mc:Choice xmlns:v="urn:schemas-microsoft-com:vml" Requires="v">
                <p:oleObj spid="_x0000_s49172" name="Equation" r:id="rId7" imgW="1117440" imgH="393480" progId="Equation.DSMT4">
                  <p:embed/>
                </p:oleObj>
              </mc:Choice>
              <mc:Fallback>
                <p:oleObj name="Equation" r:id="rId7" imgW="1117440" imgH="393480" progId="Equation.DSMT4">
                  <p:embed/>
                  <p:pic>
                    <p:nvPicPr>
                      <p:cNvPr id="0" name="Object 3"/>
                      <p:cNvPicPr>
                        <a:picLocks noChangeAspect="1" noChangeArrowheads="1"/>
                      </p:cNvPicPr>
                      <p:nvPr/>
                    </p:nvPicPr>
                    <p:blipFill>
                      <a:blip r:embed="rId8"/>
                      <a:srcRect/>
                      <a:stretch>
                        <a:fillRect/>
                      </a:stretch>
                    </p:blipFill>
                    <p:spPr bwMode="auto">
                      <a:xfrm>
                        <a:off x="3565298" y="1981427"/>
                        <a:ext cx="21764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6338048"/>
      </p:ext>
    </p:extLst>
  </p:cSld>
  <p:clrMapOvr>
    <a:masterClrMapping/>
  </p:clrMapOvr>
  <mc:AlternateContent xmlns:mc="http://schemas.openxmlformats.org/markup-compatibility/2006">
    <mc:Choice xmlns:p14="http://schemas.microsoft.com/office/powerpoint/2010/main" Requires="p14">
      <p:transition spd="slow" p14:dur="2000" advTm="82036"/>
    </mc:Choice>
    <mc:Fallback>
      <p:transition spd="slow" advTm="82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5"/>
                </p:tgtEl>
              </p:cMediaNode>
            </p:audio>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ratios</a:t>
            </a:r>
            <a:endParaRPr lang="en-CA" dirty="0"/>
          </a:p>
        </p:txBody>
      </p:sp>
      <p:sp>
        <p:nvSpPr>
          <p:cNvPr id="3" name="Content Placeholder 2"/>
          <p:cNvSpPr>
            <a:spLocks noGrp="1"/>
          </p:cNvSpPr>
          <p:nvPr>
            <p:ph idx="1"/>
          </p:nvPr>
        </p:nvSpPr>
        <p:spPr/>
        <p:txBody>
          <a:bodyPr/>
          <a:lstStyle/>
          <a:p>
            <a:r>
              <a:rPr lang="en-US" dirty="0" smtClean="0"/>
              <a:t>Similarly,</a:t>
            </a:r>
            <a:endParaRPr lang="en-US" dirty="0" smtClean="0"/>
          </a:p>
          <a:p>
            <a:pPr marL="0" indent="0">
              <a:buNone/>
            </a:pPr>
            <a:endParaRPr lang="en-US" dirty="0" smtClean="0"/>
          </a:p>
          <a:p>
            <a:pPr marL="0" indent="0">
              <a:buNone/>
            </a:pPr>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Geometric series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1121078644"/>
              </p:ext>
            </p:extLst>
          </p:nvPr>
        </p:nvGraphicFramePr>
        <p:xfrm>
          <a:off x="1810203" y="2023155"/>
          <a:ext cx="5143500" cy="838200"/>
        </p:xfrm>
        <a:graphic>
          <a:graphicData uri="http://schemas.openxmlformats.org/presentationml/2006/ole">
            <mc:AlternateContent xmlns:mc="http://schemas.openxmlformats.org/markup-compatibility/2006">
              <mc:Choice xmlns:v="urn:schemas-microsoft-com:vml" Requires="v">
                <p:oleObj spid="_x0000_s47197" name="Equation" r:id="rId6" imgW="2641320" imgH="431640" progId="Equation.DSMT4">
                  <p:embed/>
                </p:oleObj>
              </mc:Choice>
              <mc:Fallback>
                <p:oleObj name="Equation" r:id="rId6" imgW="2641320" imgH="431640" progId="Equation.DSMT4">
                  <p:embed/>
                  <p:pic>
                    <p:nvPicPr>
                      <p:cNvPr id="0" name="Object 3"/>
                      <p:cNvPicPr>
                        <a:picLocks noChangeAspect="1" noChangeArrowheads="1"/>
                      </p:cNvPicPr>
                      <p:nvPr/>
                    </p:nvPicPr>
                    <p:blipFill>
                      <a:blip r:embed="rId7"/>
                      <a:srcRect/>
                      <a:stretch>
                        <a:fillRect/>
                      </a:stretch>
                    </p:blipFill>
                    <p:spPr bwMode="auto">
                      <a:xfrm>
                        <a:off x="1810203" y="2023155"/>
                        <a:ext cx="51435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072986635"/>
              </p:ext>
            </p:extLst>
          </p:nvPr>
        </p:nvGraphicFramePr>
        <p:xfrm>
          <a:off x="1318969" y="3155956"/>
          <a:ext cx="5910263" cy="838200"/>
        </p:xfrm>
        <a:graphic>
          <a:graphicData uri="http://schemas.openxmlformats.org/presentationml/2006/ole">
            <mc:AlternateContent xmlns:mc="http://schemas.openxmlformats.org/markup-compatibility/2006">
              <mc:Choice xmlns:v="urn:schemas-microsoft-com:vml" Requires="v">
                <p:oleObj spid="_x0000_s47198" name="Equation" r:id="rId8" imgW="3035160" imgH="431640" progId="Equation.DSMT4">
                  <p:embed/>
                </p:oleObj>
              </mc:Choice>
              <mc:Fallback>
                <p:oleObj name="Equation" r:id="rId8" imgW="3035160" imgH="431640" progId="Equation.DSMT4">
                  <p:embed/>
                  <p:pic>
                    <p:nvPicPr>
                      <p:cNvPr id="0" name=""/>
                      <p:cNvPicPr>
                        <a:picLocks noChangeAspect="1" noChangeArrowheads="1"/>
                      </p:cNvPicPr>
                      <p:nvPr/>
                    </p:nvPicPr>
                    <p:blipFill>
                      <a:blip r:embed="rId9"/>
                      <a:srcRect/>
                      <a:stretch>
                        <a:fillRect/>
                      </a:stretch>
                    </p:blipFill>
                    <p:spPr bwMode="auto">
                      <a:xfrm>
                        <a:off x="1318969" y="3155956"/>
                        <a:ext cx="5910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68723599"/>
      </p:ext>
    </p:extLst>
  </p:cSld>
  <p:clrMapOvr>
    <a:masterClrMapping/>
  </p:clrMapOvr>
  <mc:AlternateContent xmlns:mc="http://schemas.openxmlformats.org/markup-compatibility/2006">
    <mc:Choice xmlns:p14="http://schemas.microsoft.com/office/powerpoint/2010/main" Requires="p14">
      <p:transition spd="slow" p14:dur="2000" advTm="20929"/>
    </mc:Choice>
    <mc:Fallback>
      <p:transition spd="slow" advTm="20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understanding</a:t>
            </a:r>
            <a:endParaRPr lang="en-CA" dirty="0"/>
          </a:p>
        </p:txBody>
      </p:sp>
      <p:sp>
        <p:nvSpPr>
          <p:cNvPr id="3" name="Content Placeholder 2"/>
          <p:cNvSpPr>
            <a:spLocks noGrp="1"/>
          </p:cNvSpPr>
          <p:nvPr>
            <p:ph idx="1"/>
          </p:nvPr>
        </p:nvSpPr>
        <p:spPr/>
        <p:txBody>
          <a:bodyPr/>
          <a:lstStyle/>
          <a:p>
            <a:r>
              <a:rPr lang="en-US" dirty="0" smtClean="0"/>
              <a:t>Question:</a:t>
            </a:r>
          </a:p>
          <a:p>
            <a:pPr lvl="1"/>
            <a:r>
              <a:rPr lang="en-US" dirty="0" smtClean="0"/>
              <a:t>If </a:t>
            </a:r>
            <a:r>
              <a:rPr lang="en-US" i="1" dirty="0" smtClean="0"/>
              <a:t>r</a:t>
            </a:r>
            <a:r>
              <a:rPr lang="en-US" dirty="0" smtClean="0"/>
              <a:t> is not real, will              ever be real?</a:t>
            </a:r>
          </a:p>
          <a:p>
            <a:pPr lvl="1"/>
            <a:endParaRPr lang="en-US" dirty="0">
              <a:latin typeface="Times New Roman" panose="02020603050405020304" pitchFamily="18" charset="0"/>
            </a:endParaRPr>
          </a:p>
          <a:p>
            <a:r>
              <a:rPr lang="en-US" dirty="0" smtClean="0">
                <a:latin typeface="Times New Roman" panose="02020603050405020304" pitchFamily="18" charset="0"/>
              </a:rPr>
              <a:t>Answer: no, for </a:t>
            </a:r>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Geometric series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1021587976"/>
              </p:ext>
            </p:extLst>
          </p:nvPr>
        </p:nvGraphicFramePr>
        <p:xfrm>
          <a:off x="3480934" y="1828574"/>
          <a:ext cx="668337" cy="765175"/>
        </p:xfrm>
        <a:graphic>
          <a:graphicData uri="http://schemas.openxmlformats.org/presentationml/2006/ole">
            <mc:AlternateContent xmlns:mc="http://schemas.openxmlformats.org/markup-compatibility/2006">
              <mc:Choice xmlns:v="urn:schemas-microsoft-com:vml" Requires="v">
                <p:oleObj spid="_x0000_s54295" name="Equation" r:id="rId6" imgW="342720" imgH="393480" progId="Equation.DSMT4">
                  <p:embed/>
                </p:oleObj>
              </mc:Choice>
              <mc:Fallback>
                <p:oleObj name="Equation" r:id="rId6" imgW="342720" imgH="393480" progId="Equation.DSMT4">
                  <p:embed/>
                  <p:pic>
                    <p:nvPicPr>
                      <p:cNvPr id="0" name="Object 3"/>
                      <p:cNvPicPr>
                        <a:picLocks noChangeAspect="1" noChangeArrowheads="1"/>
                      </p:cNvPicPr>
                      <p:nvPr/>
                    </p:nvPicPr>
                    <p:blipFill>
                      <a:blip r:embed="rId7"/>
                      <a:srcRect/>
                      <a:stretch>
                        <a:fillRect/>
                      </a:stretch>
                    </p:blipFill>
                    <p:spPr bwMode="auto">
                      <a:xfrm>
                        <a:off x="3480934" y="1828574"/>
                        <a:ext cx="66833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59174416"/>
              </p:ext>
            </p:extLst>
          </p:nvPr>
        </p:nvGraphicFramePr>
        <p:xfrm>
          <a:off x="3752398" y="3224668"/>
          <a:ext cx="1112838" cy="936625"/>
        </p:xfrm>
        <a:graphic>
          <a:graphicData uri="http://schemas.openxmlformats.org/presentationml/2006/ole">
            <mc:AlternateContent xmlns:mc="http://schemas.openxmlformats.org/markup-compatibility/2006">
              <mc:Choice xmlns:v="urn:schemas-microsoft-com:vml" Requires="v">
                <p:oleObj spid="_x0000_s54296" name="Equation" r:id="rId8" imgW="571320" imgH="482400" progId="Equation.DSMT4">
                  <p:embed/>
                </p:oleObj>
              </mc:Choice>
              <mc:Fallback>
                <p:oleObj name="Equation" r:id="rId8" imgW="571320" imgH="482400" progId="Equation.DSMT4">
                  <p:embed/>
                  <p:pic>
                    <p:nvPicPr>
                      <p:cNvPr id="0" name=""/>
                      <p:cNvPicPr>
                        <a:picLocks noChangeAspect="1" noChangeArrowheads="1"/>
                      </p:cNvPicPr>
                      <p:nvPr/>
                    </p:nvPicPr>
                    <p:blipFill>
                      <a:blip r:embed="rId9"/>
                      <a:srcRect/>
                      <a:stretch>
                        <a:fillRect/>
                      </a:stretch>
                    </p:blipFill>
                    <p:spPr bwMode="auto">
                      <a:xfrm>
                        <a:off x="3752398" y="3224668"/>
                        <a:ext cx="11128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99371175"/>
              </p:ext>
            </p:extLst>
          </p:nvPr>
        </p:nvGraphicFramePr>
        <p:xfrm>
          <a:off x="4831444" y="3302454"/>
          <a:ext cx="1014413" cy="863600"/>
        </p:xfrm>
        <a:graphic>
          <a:graphicData uri="http://schemas.openxmlformats.org/presentationml/2006/ole">
            <mc:AlternateContent xmlns:mc="http://schemas.openxmlformats.org/markup-compatibility/2006">
              <mc:Choice xmlns:v="urn:schemas-microsoft-com:vml" Requires="v">
                <p:oleObj spid="_x0000_s54297" name="Equation" r:id="rId10" imgW="520560" imgH="444240" progId="Equation.DSMT4">
                  <p:embed/>
                </p:oleObj>
              </mc:Choice>
              <mc:Fallback>
                <p:oleObj name="Equation" r:id="rId10" imgW="520560" imgH="444240" progId="Equation.DSMT4">
                  <p:embed/>
                  <p:pic>
                    <p:nvPicPr>
                      <p:cNvPr id="0" name=""/>
                      <p:cNvPicPr>
                        <a:picLocks noChangeAspect="1" noChangeArrowheads="1"/>
                      </p:cNvPicPr>
                      <p:nvPr/>
                    </p:nvPicPr>
                    <p:blipFill>
                      <a:blip r:embed="rId11"/>
                      <a:srcRect/>
                      <a:stretch>
                        <a:fillRect/>
                      </a:stretch>
                    </p:blipFill>
                    <p:spPr bwMode="auto">
                      <a:xfrm>
                        <a:off x="4831444" y="3302454"/>
                        <a:ext cx="10144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01174636"/>
              </p:ext>
            </p:extLst>
          </p:nvPr>
        </p:nvGraphicFramePr>
        <p:xfrm>
          <a:off x="2366962" y="3319689"/>
          <a:ext cx="1436687" cy="765175"/>
        </p:xfrm>
        <a:graphic>
          <a:graphicData uri="http://schemas.openxmlformats.org/presentationml/2006/ole">
            <mc:AlternateContent xmlns:mc="http://schemas.openxmlformats.org/markup-compatibility/2006">
              <mc:Choice xmlns:v="urn:schemas-microsoft-com:vml" Requires="v">
                <p:oleObj spid="_x0000_s54298" name="Equation" r:id="rId12" imgW="736560" imgH="393480" progId="Equation.DSMT4">
                  <p:embed/>
                </p:oleObj>
              </mc:Choice>
              <mc:Fallback>
                <p:oleObj name="Equation" r:id="rId12" imgW="736560" imgH="393480" progId="Equation.DSMT4">
                  <p:embed/>
                  <p:pic>
                    <p:nvPicPr>
                      <p:cNvPr id="0" name=""/>
                      <p:cNvPicPr>
                        <a:picLocks noChangeAspect="1" noChangeArrowheads="1"/>
                      </p:cNvPicPr>
                      <p:nvPr/>
                    </p:nvPicPr>
                    <p:blipFill>
                      <a:blip r:embed="rId13"/>
                      <a:srcRect/>
                      <a:stretch>
                        <a:fillRect/>
                      </a:stretch>
                    </p:blipFill>
                    <p:spPr bwMode="auto">
                      <a:xfrm>
                        <a:off x="2366962" y="3319689"/>
                        <a:ext cx="14366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36959411"/>
      </p:ext>
    </p:extLst>
  </p:cSld>
  <p:clrMapOvr>
    <a:masterClrMapping/>
  </p:clrMapOvr>
  <mc:AlternateContent xmlns:mc="http://schemas.openxmlformats.org/markup-compatibility/2006">
    <mc:Choice xmlns:p14="http://schemas.microsoft.com/office/powerpoint/2010/main" Requires="p14">
      <p:transition spd="slow" p14:dur="2000" advTm="109754"/>
    </mc:Choice>
    <mc:Fallback>
      <p:transition spd="slow" advTm="109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you now</a:t>
            </a:r>
            <a:endParaRPr lang="en-US" i="1" dirty="0" smtClean="0"/>
          </a:p>
          <a:p>
            <a:pPr lvl="1"/>
            <a:r>
              <a:rPr lang="en-US" dirty="0" smtClean="0"/>
              <a:t>Understand the formulas for geometric series hold for any field</a:t>
            </a:r>
          </a:p>
          <a:p>
            <a:pPr lvl="1"/>
            <a:r>
              <a:rPr lang="en-US" dirty="0" smtClean="0"/>
              <a:t>Saw some examples and evidence thereof</a:t>
            </a:r>
            <a:endParaRPr lang="en-US" dirty="0" smtClean="0"/>
          </a:p>
        </p:txBody>
      </p:sp>
      <p:sp>
        <p:nvSpPr>
          <p:cNvPr id="4" name="Footer Placeholder 3"/>
          <p:cNvSpPr>
            <a:spLocks noGrp="1"/>
          </p:cNvSpPr>
          <p:nvPr>
            <p:ph type="ftr" sz="quarter" idx="11"/>
          </p:nvPr>
        </p:nvSpPr>
        <p:spPr/>
        <p:txBody>
          <a:bodyPr/>
          <a:lstStyle/>
          <a:p>
            <a:r>
              <a:rPr lang="en-CA" smtClean="0"/>
              <a:t>Geometric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13642"/>
    </mc:Choice>
    <mc:Fallback>
      <p:transition spd="slow" advTm="13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a:t>
            </a:r>
            <a:r>
              <a:rPr lang="en-US" sz="1800" dirty="0"/>
              <a:t>	</a:t>
            </a:r>
            <a:r>
              <a:rPr lang="en-US" sz="1800" dirty="0"/>
              <a:t>https://en.wikipedia.org/wiki/Geometric_series</a:t>
            </a:r>
            <a:endParaRPr lang="en-CA" sz="1800" dirty="0"/>
          </a:p>
        </p:txBody>
      </p:sp>
      <p:sp>
        <p:nvSpPr>
          <p:cNvPr id="4" name="Footer Placeholder 3"/>
          <p:cNvSpPr>
            <a:spLocks noGrp="1"/>
          </p:cNvSpPr>
          <p:nvPr>
            <p:ph type="ftr" sz="quarter" idx="11"/>
          </p:nvPr>
        </p:nvSpPr>
        <p:spPr/>
        <p:txBody>
          <a:bodyPr/>
          <a:lstStyle/>
          <a:p>
            <a:r>
              <a:rPr lang="en-CA" smtClean="0"/>
              <a:t>Geometric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9"/>
</p:tagLst>
</file>

<file path=ppt/tags/tag2.xml><?xml version="1.0" encoding="utf-8"?>
<p:tagLst xmlns:a="http://schemas.openxmlformats.org/drawingml/2006/main" xmlns:r="http://schemas.openxmlformats.org/officeDocument/2006/relationships" xmlns:p="http://schemas.openxmlformats.org/presentationml/2006/main">
  <p:tag name="TIMING" val="|8.4|5.8|19.2|14.1|14.1|5.8"/>
</p:tagLst>
</file>

<file path=ppt/tags/tag3.xml><?xml version="1.0" encoding="utf-8"?>
<p:tagLst xmlns:a="http://schemas.openxmlformats.org/drawingml/2006/main" xmlns:r="http://schemas.openxmlformats.org/officeDocument/2006/relationships" xmlns:p="http://schemas.openxmlformats.org/presentationml/2006/main">
  <p:tag name="TIMING" val="|13.5|2.4|8|7.5|5.1|7.1|4.8|7.7|5.3|1.6|1.5|1"/>
</p:tagLst>
</file>

<file path=ppt/tags/tag4.xml><?xml version="1.0" encoding="utf-8"?>
<p:tagLst xmlns:a="http://schemas.openxmlformats.org/drawingml/2006/main" xmlns:r="http://schemas.openxmlformats.org/officeDocument/2006/relationships" xmlns:p="http://schemas.openxmlformats.org/presentationml/2006/main">
  <p:tag name="TIMING" val="|17.3|18.8|4.1|17.9|9.4|29.8|17|16.8"/>
</p:tagLst>
</file>

<file path=ppt/tags/tag5.xml><?xml version="1.0" encoding="utf-8"?>
<p:tagLst xmlns:a="http://schemas.openxmlformats.org/drawingml/2006/main" xmlns:r="http://schemas.openxmlformats.org/officeDocument/2006/relationships" xmlns:p="http://schemas.openxmlformats.org/presentationml/2006/main">
  <p:tag name="TIMING" val="|20.7|3.3|9.8|2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10131</TotalTime>
  <Words>378</Words>
  <Application>Microsoft Office PowerPoint</Application>
  <PresentationFormat>On-screen Show (4:3)</PresentationFormat>
  <Paragraphs>65</Paragraphs>
  <Slides>12</Slides>
  <Notes>0</Notes>
  <HiddenSlides>0</HiddenSlides>
  <MMClips>12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Office Theme</vt:lpstr>
      <vt:lpstr>MathType 6.0 Equation</vt:lpstr>
      <vt:lpstr>1.6.14 Geometric series</vt:lpstr>
      <vt:lpstr>Outline</vt:lpstr>
      <vt:lpstr>Geometric series</vt:lpstr>
      <vt:lpstr>Complex ratios</vt:lpstr>
      <vt:lpstr>Complex ratios</vt:lpstr>
      <vt:lpstr>Complex ratios</vt:lpstr>
      <vt:lpstr>Further understanding</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159</cp:revision>
  <dcterms:created xsi:type="dcterms:W3CDTF">2020-04-30T19:27:29Z</dcterms:created>
  <dcterms:modified xsi:type="dcterms:W3CDTF">2020-09-16T16:29:07Z</dcterms:modified>
</cp:coreProperties>
</file>